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757"/>
    <a:srgbClr val="FB9E65"/>
    <a:srgbClr val="5FF390"/>
    <a:srgbClr val="FF552D"/>
    <a:srgbClr val="191919"/>
    <a:srgbClr val="C65231"/>
    <a:srgbClr val="898579"/>
    <a:srgbClr val="3A332D"/>
    <a:srgbClr val="302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9F8E-0521-4E6E-B700-DB40CA8C7193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46AFA-AC86-4B90-97C4-C2636F009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26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5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6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45D4A-9082-BCC8-ADF3-96416946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BD8633-BDDD-5A44-71CD-C6673221C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1D718-3B28-A2A5-7550-EF06E83B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게임공학과 </a:t>
            </a:r>
            <a:r>
              <a:rPr lang="en-US" altLang="ko-KR" dirty="0"/>
              <a:t>21</a:t>
            </a:r>
            <a:r>
              <a:rPr lang="ko-KR" altLang="en-US" dirty="0"/>
              <a:t>학번 이윤상 </a:t>
            </a:r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변경된 개발 일정을 먼저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생각보다 프레임워크를 만드는 것에 시간이 걸리게 되어</a:t>
            </a:r>
            <a:r>
              <a:rPr lang="en-US" altLang="ko-KR" dirty="0"/>
              <a:t> </a:t>
            </a:r>
            <a:r>
              <a:rPr lang="ko-KR" altLang="en-US" dirty="0"/>
              <a:t>개발 기간을 더 타이트하게 잡게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프레임워크가 만들어짐에 따라 기본적인 로직이 자연스럽게 완성되어</a:t>
            </a:r>
            <a:endParaRPr lang="en-US" altLang="ko-KR" dirty="0"/>
          </a:p>
          <a:p>
            <a:r>
              <a:rPr lang="ko-KR" altLang="en-US" dirty="0"/>
              <a:t>객체의 각 로직에 따른 처리만 하면 되게 바뀌었습니다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D28F2-8920-8BBD-5C66-C1442807F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08CB-6409-6248-01AA-933E8209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A87B67-F3E4-7E79-F53B-52AD06308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2F189A-0A09-2289-6BB4-90A856F6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ko-KR" altLang="en-US" dirty="0" err="1"/>
              <a:t>커밋</a:t>
            </a:r>
            <a:r>
              <a:rPr lang="ko-KR" altLang="en-US" dirty="0"/>
              <a:t> 기록으로 </a:t>
            </a:r>
            <a:r>
              <a:rPr lang="ko-KR" altLang="en-US" dirty="0" err="1"/>
              <a:t>커밋</a:t>
            </a:r>
            <a:r>
              <a:rPr lang="ko-KR" altLang="en-US" dirty="0"/>
              <a:t> 횟수는 많지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메시지를 보면 여러 파일이나 기능을 한번에 커밋한 경우가 대부분이라서 </a:t>
            </a:r>
            <a:r>
              <a:rPr lang="ko-KR" altLang="en-US" dirty="0" err="1"/>
              <a:t>커밋</a:t>
            </a:r>
            <a:r>
              <a:rPr lang="ko-KR" altLang="en-US" dirty="0"/>
              <a:t> 횟수 자체는 적게 나왔습니다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5423C-D343-86B6-F694-64A056E44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7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C769A-E2A9-5967-8A36-D9244400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2413BC-CBE4-E14C-3628-BD8DFF237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0607B-12D2-CC05-68C9-0C897CB2C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 게임공학과 </a:t>
            </a:r>
            <a:r>
              <a:rPr lang="en-US" altLang="ko-KR" dirty="0"/>
              <a:t>21</a:t>
            </a:r>
            <a:r>
              <a:rPr lang="ko-KR" altLang="en-US" dirty="0"/>
              <a:t>학번 이윤상 </a:t>
            </a:r>
            <a:r>
              <a:rPr lang="en-US" altLang="ko-KR" dirty="0"/>
              <a:t>2D </a:t>
            </a:r>
            <a:r>
              <a:rPr lang="ko-KR" altLang="en-US" dirty="0"/>
              <a:t>게임프로그래밍 최종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개발 진척도입니다</a:t>
            </a:r>
            <a:r>
              <a:rPr lang="en-US" altLang="ko-KR" dirty="0"/>
              <a:t>. </a:t>
            </a:r>
            <a:r>
              <a:rPr lang="ko-KR" altLang="en-US" dirty="0"/>
              <a:t>프레임워크 개발에 많이 힘을 썼고 그 덕분에 후반부에는 빠르게 진행할 수 있었습니다</a:t>
            </a:r>
            <a:r>
              <a:rPr lang="en-US" altLang="ko-KR" dirty="0"/>
              <a:t>. UI</a:t>
            </a:r>
            <a:r>
              <a:rPr lang="ko-KR" altLang="en-US" dirty="0"/>
              <a:t>리소스는 구하지 못하였고 </a:t>
            </a:r>
            <a:r>
              <a:rPr lang="ko-KR" altLang="en-US" dirty="0" err="1"/>
              <a:t>그로인해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는 텍스트만 사용한 </a:t>
            </a:r>
            <a:r>
              <a:rPr lang="en-US" altLang="ko-KR" dirty="0"/>
              <a:t>UI</a:t>
            </a:r>
            <a:r>
              <a:rPr lang="ko-KR" altLang="en-US" dirty="0"/>
              <a:t>여서 진척도를 올리지 못하였습니다</a:t>
            </a:r>
            <a:r>
              <a:rPr lang="en-US" altLang="ko-KR" dirty="0"/>
              <a:t>. </a:t>
            </a:r>
            <a:r>
              <a:rPr lang="ko-KR" altLang="en-US" dirty="0"/>
              <a:t>나머지는 완벽히 구현하였고 추가적으로 구현한 부분들도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54D323-CE7D-95F5-0549-67EEE41B9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9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DC29-1670-356C-0054-109766B8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F177BE-8B6A-A458-88CD-C23657C4D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534417-4BB0-B534-CB16-3684B555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횟수가 적은 주차는 기능을 만들고 바로 </a:t>
            </a:r>
            <a:r>
              <a:rPr lang="ko-KR" altLang="en-US" dirty="0" err="1"/>
              <a:t>커밋을</a:t>
            </a:r>
            <a:r>
              <a:rPr lang="ko-KR" altLang="en-US" dirty="0"/>
              <a:t> </a:t>
            </a:r>
            <a:r>
              <a:rPr lang="ko-KR" altLang="en-US" dirty="0" err="1"/>
              <a:t>하지않고</a:t>
            </a:r>
            <a:r>
              <a:rPr lang="ko-KR" altLang="en-US" dirty="0"/>
              <a:t> 여기저기 만들다가 한번에 </a:t>
            </a:r>
            <a:r>
              <a:rPr lang="ko-KR" altLang="en-US" dirty="0" err="1"/>
              <a:t>커밋을</a:t>
            </a:r>
            <a:r>
              <a:rPr lang="ko-KR" altLang="en-US" dirty="0"/>
              <a:t> 해서 생긴 문제입니다</a:t>
            </a:r>
            <a:r>
              <a:rPr lang="en-US" altLang="ko-KR" dirty="0"/>
              <a:t>. </a:t>
            </a:r>
            <a:r>
              <a:rPr lang="ko-KR" altLang="en-US" dirty="0"/>
              <a:t>성실히 하지 않은 것이 아니라 그저 </a:t>
            </a:r>
            <a:r>
              <a:rPr lang="ko-KR" altLang="en-US" dirty="0" err="1"/>
              <a:t>커밋</a:t>
            </a:r>
            <a:r>
              <a:rPr lang="ko-KR" altLang="en-US" dirty="0"/>
              <a:t> 수만 적었다고 봐주시면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ED6B5-E456-48B7-710F-DAD344375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5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FEEB5-D95C-523C-A36C-291955C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D3FFCD-C29F-1225-F6E8-70D47C25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29597-B3A2-D558-302A-0F4DBF20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CA70F-CC61-F61C-E63F-D2665550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0EBB8-DFFF-BA49-B4FA-2781E3EE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8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AD150-1FBD-8DD9-AFA5-F3DBB28C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97C9C-C42D-C0D5-B793-982E92C21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C3C98-4E1D-9D78-3F55-0BFC739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7AB-DF95-1E31-8AAC-7EF542C9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04A14-B985-6E84-C4EB-795786B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5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93EDA-6593-8AF7-6EDD-479A2EA21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F6A012-CC59-F140-F542-97B8365D1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BA3E2-6A1C-178B-EDD6-EE3BDDFE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DBFBB-E46A-D1DA-36FC-4C70AEC0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A04DD-AAA7-AF15-62D7-5FEAA8C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0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91A88-2DE3-9DCC-27C6-13DB4285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FA19-5157-1D3E-BAC0-46EEAC25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ECAFC-0650-AE5C-2238-9238B9D9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08894-D62D-FC9E-E107-1BBD94B8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66F78-9D29-B4E1-7FE7-AAEAFBC1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D415-3FB1-2120-88F9-95D91549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D4589-D17B-4449-F6B0-67CE5DE85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F44B4-BC18-F838-EFCD-0CC08648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21090-42F7-34D7-D136-D4E33C17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22AE5-00B7-BC36-9AD4-26AE1E38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2361B-62BA-CBE5-974A-68F914A1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0DFE-1E92-1FB4-2AD9-10E3A333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44B4D7-AD6C-EB5B-25ED-637EB7EED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0803D-E8EE-020F-C4E3-3B2DBF2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93DB7E-9DE4-5780-452C-0C892A47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D62ABA-41CF-A16C-0103-ED52543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110A2-021B-D8B1-9764-2EC4A6C8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C37B0-CC5F-FAA9-A710-24C2E38E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E9FE0F-FF5C-DBC9-B6D6-91B205A1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5DE5E8-DB2E-FBA7-800B-A5FA2384F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10214-636A-9DA4-5195-24863F81A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350004-C428-8634-E0AC-E8D1741D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338B10-E129-DA90-990B-303D707A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4A012-57EA-AA48-2EA8-97361731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3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CDA2C-5296-02B2-5E22-D75A83C7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B071E6-8283-D52C-5281-F0C1FEDE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F069B-5B00-4DE4-034D-C695B2C0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868F6-7F9B-C303-6CCF-22B9EC41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5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5E2D90-6F65-0924-07CB-F4F933C0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1E0D6-DCEB-01B4-E2FD-7E3BC560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21789-D5CA-34E2-F2F1-75F50242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55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186C-18E7-1B77-BB7D-326BC8AB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BB94A-A9E1-06E9-A6ED-5645953F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097AF-C20F-FE7E-9215-EA7FA78C9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D0B39-CADB-7070-24CE-19E423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7138C-A8DF-23E6-9EC1-A3C354DA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DBB908-A850-FEAF-FA60-23A5234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8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F958E-6E95-522E-854C-CF2BC850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2CC9DF-32C9-CD1E-1986-B0B75D6C5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C2425-D013-C21F-0CDD-C3CAE2FC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2AC888-B248-C0EE-FE48-3745ACF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D804-6A72-D2DE-B9D6-EA9E55F3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1F6A9-A57E-344A-6E7D-A7D76375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3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3A175F-995B-EF0E-E5D2-57900B45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809EE-BFB0-CEB6-6364-2D8944C4A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B2E02-555D-FB6F-8BF5-269D1213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4AB2BC-D381-4B1B-A700-7B1187016F3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8E4D0-0C60-716F-7A7B-0104D9EC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1C07D-2F42-1FE8-79F7-7FB0767A2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4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9AEB8-7EF0-0303-8B94-7B4EA29F1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BE1D3A-E27F-A988-A6E8-B3172ECE8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3149140" y="2892632"/>
            <a:ext cx="530087" cy="64273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82E0DE5-0032-0CAB-7C03-E9A38773C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5600701" y="2147887"/>
            <a:ext cx="1656728" cy="1190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8C5F99-7140-095A-C966-CD2107CF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550" y="1147763"/>
            <a:ext cx="9144000" cy="2387600"/>
          </a:xfrm>
        </p:spPr>
        <p:txBody>
          <a:bodyPr/>
          <a:lstStyle/>
          <a:p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Death Around</a:t>
            </a:r>
            <a:endParaRPr lang="ko-KR" altLang="en-US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Segoe UI Variable Small" pitchFamily="2" charset="0"/>
              <a:ea typeface="Noto Sans KR Thin" panose="020B0200000000000000" pitchFamily="50" charset="-127"/>
            </a:endParaRPr>
          </a:p>
        </p:txBody>
      </p:sp>
      <p:pic>
        <p:nvPicPr>
          <p:cNvPr id="9" name="그림 8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307B3E3E-A151-408B-5E96-B21121DD8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8512774" y="3338512"/>
            <a:ext cx="537309" cy="561768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B8514F-0FA4-5472-A253-D1E213589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1628949" y="3036373"/>
            <a:ext cx="1473541" cy="896936"/>
          </a:xfrm>
          <a:prstGeom prst="rect">
            <a:avLst/>
          </a:prstGeom>
        </p:spPr>
      </p:pic>
      <p:pic>
        <p:nvPicPr>
          <p:cNvPr id="6" name="그림 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5705AAD-159F-99EC-5688-CB7D87BDE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8611267" y="4467511"/>
            <a:ext cx="1339850" cy="2046845"/>
          </a:xfrm>
          <a:prstGeom prst="rect">
            <a:avLst/>
          </a:prstGeom>
        </p:spPr>
      </p:pic>
      <p:pic>
        <p:nvPicPr>
          <p:cNvPr id="8" name="그림 7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DAA073C1-8CB7-B31B-7C3E-D196949E2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3072285" y="-107436"/>
            <a:ext cx="1339850" cy="2046845"/>
          </a:xfrm>
          <a:prstGeom prst="rect">
            <a:avLst/>
          </a:prstGeom>
        </p:spPr>
      </p:pic>
      <p:pic>
        <p:nvPicPr>
          <p:cNvPr id="10" name="그림 9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34B251A-C717-CC63-98CB-66EEE0584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553945" y="1441555"/>
            <a:ext cx="1339850" cy="2046845"/>
          </a:xfrm>
          <a:prstGeom prst="rect">
            <a:avLst/>
          </a:prstGeom>
        </p:spPr>
      </p:pic>
      <p:pic>
        <p:nvPicPr>
          <p:cNvPr id="21" name="그림 20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C5C8B183-0F23-2FDE-D98E-BFC941760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2955250" y="1147763"/>
            <a:ext cx="917866" cy="745819"/>
          </a:xfrm>
          <a:prstGeom prst="rect">
            <a:avLst/>
          </a:prstGeom>
        </p:spPr>
      </p:pic>
      <p:pic>
        <p:nvPicPr>
          <p:cNvPr id="23" name="그림 22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98A3C519-7DA7-FA31-CA90-C09900B6D3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10244437" y="2405577"/>
            <a:ext cx="1339850" cy="2046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E05506-E237-07A8-0325-14ABA6347DB3}"/>
              </a:ext>
            </a:extLst>
          </p:cNvPr>
          <p:cNvSpPr txBox="1"/>
          <p:nvPr/>
        </p:nvSpPr>
        <p:spPr>
          <a:xfrm>
            <a:off x="3496930" y="3619396"/>
            <a:ext cx="4972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게임공학과 </a:t>
            </a:r>
            <a:r>
              <a:rPr lang="en-US" altLang="ko-KR" sz="2400" dirty="0">
                <a:solidFill>
                  <a:schemeClr val="bg1"/>
                </a:solidFill>
              </a:rPr>
              <a:t>2021180026 </a:t>
            </a:r>
            <a:r>
              <a:rPr lang="ko-KR" altLang="en-US" sz="2400" dirty="0">
                <a:solidFill>
                  <a:schemeClr val="bg1"/>
                </a:solidFill>
              </a:rPr>
              <a:t>이윤상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오디오 64">
            <a:hlinkClick r:id="" action="ppaction://media"/>
            <a:extLst>
              <a:ext uri="{FF2B5EF4-FFF2-40B4-BE49-F238E27FC236}">
                <a16:creationId xmlns:a16="http://schemas.microsoft.com/office/drawing/2014/main" id="{1B1642BC-4ACB-0B17-4F2A-F4688DC9E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76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5"/>
    </mc:Choice>
    <mc:Fallback xmlns="">
      <p:transition spd="slow" advTm="1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6038" y="847283"/>
            <a:ext cx="11175318" cy="586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생존하라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액션 생존 게임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,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gg sans"/>
              </a:rPr>
              <a:t>좀비들로부터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오래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살아남아라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좀비에게 공격을 당하면 시간이 지남에 따라 체력이 감소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오직 </a:t>
            </a:r>
            <a:r>
              <a:rPr lang="ko-KR" altLang="en-US" b="0" i="0" dirty="0" err="1">
                <a:solidFill>
                  <a:srgbClr val="5FF390"/>
                </a:solidFill>
                <a:effectLst/>
                <a:latin typeface="gg sans"/>
              </a:rPr>
              <a:t>메디킷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gg sans"/>
              </a:rPr>
              <a:t>만으로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 중독상태를 치료할 수 있다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 err="1">
                <a:solidFill>
                  <a:schemeClr val="bg1"/>
                </a:solidFill>
                <a:effectLst/>
                <a:latin typeface="gg sans"/>
              </a:rPr>
              <a:t>굶지마라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!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움직여서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식량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모으자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시간이 지날수록 배고파진다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배고파질수록 이동속도는 느려진다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맵에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있는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을 주워  배고픔을 채운다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위험하다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나무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캐서 </a:t>
            </a:r>
            <a:r>
              <a:rPr lang="ko-KR" altLang="en-US" sz="2400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만들자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나무 하나를 캐면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2~3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개를 얻는다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하나 제작시에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요구한다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그림 34" descr="직사각형, 탄이(가) 표시된 사진&#10;&#10;자동 생성된 설명">
            <a:extLst>
              <a:ext uri="{FF2B5EF4-FFF2-40B4-BE49-F238E27FC236}">
                <a16:creationId xmlns:a16="http://schemas.microsoft.com/office/drawing/2014/main" id="{520AD292-CB94-2EEB-235C-94FE0A9E5F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16500" l="14429" r="20571">
                        <a14:foregroundMark x1="15429" y1="8750" x2="15429" y2="8750"/>
                        <a14:foregroundMark x1="16571" y1="7000" x2="17286" y2="7500"/>
                        <a14:foregroundMark x1="19143" y1="7500" x2="19429" y2="8500"/>
                        <a14:foregroundMark x1="20286" y1="8750" x2="20000" y2="11500"/>
                        <a14:foregroundMark x1="15286" y1="12000" x2="15143" y2="15000"/>
                        <a14:foregroundMark x1="14857" y1="8750" x2="15143" y2="7750"/>
                        <a14:foregroundMark x1="20571" y1="8250" x2="20571" y2="11750"/>
                        <a14:foregroundMark x1="20714" y1="10250" x2="20571" y2="14000"/>
                        <a14:foregroundMark x1="15429" y1="16000" x2="16857" y2="15750"/>
                        <a14:foregroundMark x1="15000" y1="16000" x2="15286" y2="16500"/>
                        <a14:foregroundMark x1="14857" y1="15750" x2="14857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8" t="6363" r="78821" b="82523"/>
          <a:stretch/>
        </p:blipFill>
        <p:spPr>
          <a:xfrm>
            <a:off x="9974247" y="6073637"/>
            <a:ext cx="454132" cy="423447"/>
          </a:xfrm>
          <a:prstGeom prst="rect">
            <a:avLst/>
          </a:prstGeom>
        </p:spPr>
      </p:pic>
      <p:pic>
        <p:nvPicPr>
          <p:cNvPr id="36" name="그림 3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0ED5E12A-5E20-FD5D-605B-7E0F0D8D0F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6540334" y="4592930"/>
            <a:ext cx="1339850" cy="2046845"/>
          </a:xfrm>
          <a:prstGeom prst="rect">
            <a:avLst/>
          </a:prstGeom>
        </p:spPr>
      </p:pic>
      <p:pic>
        <p:nvPicPr>
          <p:cNvPr id="37" name="그림 36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9EC81159-4F57-9D6B-3BAD-155139EB9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6423298" y="5820171"/>
            <a:ext cx="952275" cy="77377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04918C8-332E-7430-DD49-216DEE975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504199" y="6013546"/>
            <a:ext cx="692706" cy="580402"/>
            <a:chOff x="8915400" y="3629799"/>
            <a:chExt cx="692706" cy="580402"/>
          </a:xfrm>
        </p:grpSpPr>
        <p:pic>
          <p:nvPicPr>
            <p:cNvPr id="39" name="그림 38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0F87AF07-C3AF-E7F4-B942-347E272BD8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30851" y="3629799"/>
              <a:ext cx="461804" cy="392763"/>
            </a:xfrm>
            <a:prstGeom prst="rect">
              <a:avLst/>
            </a:prstGeom>
          </p:spPr>
        </p:pic>
        <p:pic>
          <p:nvPicPr>
            <p:cNvPr id="40" name="그림 39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3408DB91-DFEF-488C-53FD-F8EB219855F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146302" y="3778130"/>
              <a:ext cx="461804" cy="392763"/>
            </a:xfrm>
            <a:prstGeom prst="rect">
              <a:avLst/>
            </a:prstGeom>
          </p:spPr>
        </p:pic>
        <p:pic>
          <p:nvPicPr>
            <p:cNvPr id="41" name="그림 40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500A0132-D2DF-28C9-A95E-E43730FA1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09920" y="3780354"/>
              <a:ext cx="461804" cy="392763"/>
            </a:xfrm>
            <a:prstGeom prst="rect">
              <a:avLst/>
            </a:prstGeom>
          </p:spPr>
        </p:pic>
        <p:pic>
          <p:nvPicPr>
            <p:cNvPr id="42" name="그림 41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CA20EB4-6583-A0E2-2DD9-A5D3B12AAAD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666883"/>
              <a:ext cx="461804" cy="392763"/>
            </a:xfrm>
            <a:prstGeom prst="rect">
              <a:avLst/>
            </a:prstGeom>
          </p:spPr>
        </p:pic>
        <p:pic>
          <p:nvPicPr>
            <p:cNvPr id="43" name="그림 42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90E53BD-BD63-224E-67D6-DAC6F72FAA0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817438"/>
              <a:ext cx="461804" cy="392763"/>
            </a:xfrm>
            <a:prstGeom prst="rect">
              <a:avLst/>
            </a:prstGeom>
          </p:spPr>
        </p:pic>
      </p:grpSp>
      <p:pic>
        <p:nvPicPr>
          <p:cNvPr id="46" name="그림 45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A9C7E34B-1540-F701-DEB1-E94CE83168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7620536" y="2816161"/>
            <a:ext cx="889317" cy="902178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2E7A6BF-9698-7B60-7469-105DA4312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67119" y="3187521"/>
            <a:ext cx="460247" cy="318866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0ED663C-E9DF-DB0D-2032-4595C219F1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83646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스크린샷이(가) 표시된 사진&#10;&#10;자동 생성된 설명">
            <a:extLst>
              <a:ext uri="{FF2B5EF4-FFF2-40B4-BE49-F238E27FC236}">
                <a16:creationId xmlns:a16="http://schemas.microsoft.com/office/drawing/2014/main" id="{BCB014B6-DB31-F587-B3F2-A71668396D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683866" y="3314319"/>
            <a:ext cx="384240" cy="330145"/>
          </a:xfrm>
          <a:prstGeom prst="rect">
            <a:avLst/>
          </a:prstGeom>
        </p:spPr>
      </p:pic>
      <p:pic>
        <p:nvPicPr>
          <p:cNvPr id="56" name="그림 55" descr="스크린샷이(가) 표시된 사진&#10;&#10;자동 생성된 설명">
            <a:extLst>
              <a:ext uri="{FF2B5EF4-FFF2-40B4-BE49-F238E27FC236}">
                <a16:creationId xmlns:a16="http://schemas.microsoft.com/office/drawing/2014/main" id="{33C34AA2-7EE6-8115-1EBE-64EAA2004C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843612" y="3314318"/>
            <a:ext cx="384240" cy="330145"/>
          </a:xfrm>
          <a:prstGeom prst="rect">
            <a:avLst/>
          </a:prstGeom>
        </p:spPr>
      </p:pic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ED8B2CB0-8102-7F27-060D-EDF77C8904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770209" y="3191672"/>
            <a:ext cx="384240" cy="330145"/>
          </a:xfrm>
          <a:prstGeom prst="rect">
            <a:avLst/>
          </a:prstGeom>
        </p:spPr>
      </p:pic>
      <p:pic>
        <p:nvPicPr>
          <p:cNvPr id="58" name="그림 57" descr="스크린샷이(가) 표시된 사진&#10;&#10;자동 생성된 설명">
            <a:extLst>
              <a:ext uri="{FF2B5EF4-FFF2-40B4-BE49-F238E27FC236}">
                <a16:creationId xmlns:a16="http://schemas.microsoft.com/office/drawing/2014/main" id="{F042C2B2-D912-62C4-6BC0-0951222E0E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6577853" y="851733"/>
            <a:ext cx="1473541" cy="896936"/>
          </a:xfrm>
          <a:prstGeom prst="rect">
            <a:avLst/>
          </a:prstGeom>
        </p:spPr>
      </p:pic>
      <p:pic>
        <p:nvPicPr>
          <p:cNvPr id="60" name="그림 59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D6B4B409-F93A-990B-34B4-4BAAAE1D29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890" b="70569" l="18945" r="32617">
                        <a14:foregroundMark x1="23633" y1="70234" x2="23633" y2="70234"/>
                        <a14:foregroundMark x1="23633" y1="70569" x2="23633" y2="70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66475" r="65490" b="29301"/>
          <a:stretch/>
        </p:blipFill>
        <p:spPr>
          <a:xfrm flipH="1">
            <a:off x="7329977" y="1149949"/>
            <a:ext cx="1103581" cy="791621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B5B225DD-CA9D-E94E-2277-3C40F17D0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5491" y="1368317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CECC4-F086-70D4-B7AD-C88CD4E637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5143" r="75437" b="88955"/>
          <a:stretch/>
        </p:blipFill>
        <p:spPr>
          <a:xfrm>
            <a:off x="8948110" y="1284492"/>
            <a:ext cx="403860" cy="400621"/>
          </a:xfrm>
          <a:prstGeom prst="rect">
            <a:avLst/>
          </a:prstGeom>
        </p:spPr>
      </p:pic>
      <p:pic>
        <p:nvPicPr>
          <p:cNvPr id="64" name="그림 63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2BCCAF28-35C0-38B4-B4EB-0A21215E2E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10019310" y="1118246"/>
            <a:ext cx="780362" cy="791647"/>
          </a:xfrm>
          <a:prstGeom prst="rect">
            <a:avLst/>
          </a:prstGeom>
        </p:spPr>
      </p:pic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8864386-917E-87C2-BADB-CCD401F504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05257" y="1382876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625D14C-5CE5-EDC6-A3C1-4E93719C64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97219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4D7007-9A3F-0C5B-C21B-CD63A87B68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18734" y="956809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Q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68477B-BE81-20EF-E2EB-4826DDA90A24}"/>
              </a:ext>
            </a:extLst>
          </p:cNvPr>
          <p:cNvSpPr txBox="1"/>
          <p:nvPr/>
        </p:nvSpPr>
        <p:spPr>
          <a:xfrm>
            <a:off x="7030086" y="2695051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E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760E8A-42CD-DA83-2676-751893EDF72A}"/>
              </a:ext>
            </a:extLst>
          </p:cNvPr>
          <p:cNvSpPr txBox="1"/>
          <p:nvPr/>
        </p:nvSpPr>
        <p:spPr>
          <a:xfrm>
            <a:off x="7562117" y="5173839"/>
            <a:ext cx="207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g sans"/>
              </a:rPr>
              <a:t>캐릭터 상호작용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: Click Mouse Left</a:t>
            </a:r>
            <a:endParaRPr lang="ko-KR" altLang="en-US" dirty="0"/>
          </a:p>
        </p:txBody>
      </p:sp>
      <p:pic>
        <p:nvPicPr>
          <p:cNvPr id="134" name="오디오 133">
            <a:hlinkClick r:id="" action="ppaction://media"/>
            <a:extLst>
              <a:ext uri="{FF2B5EF4-FFF2-40B4-BE49-F238E27FC236}">
                <a16:creationId xmlns:a16="http://schemas.microsoft.com/office/drawing/2014/main" id="{2839EDEB-238F-3A53-A783-990618AC1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4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3"/>
    </mc:Choice>
    <mc:Fallback xmlns="">
      <p:transition spd="slow" advTm="2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265" y="795927"/>
            <a:ext cx="11175318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각성해라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나무꾼에서 강력한 해머로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각성하자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모으고 </a:t>
            </a:r>
            <a:r>
              <a:rPr lang="en-US" altLang="ko-K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Generator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찾아서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로 각성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는 </a:t>
            </a:r>
            <a:r>
              <a:rPr lang="ko-KR" altLang="en-US" dirty="0" err="1">
                <a:solidFill>
                  <a:srgbClr val="5FF390"/>
                </a:solidFill>
                <a:latin typeface="gg sans"/>
              </a:rPr>
              <a:t>메디킷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필요없고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gg sans"/>
              </a:rPr>
              <a:t>에너지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가 자원이 된다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공격 범위가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칸에서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칸이 된다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00B0F0"/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고갈 시 원래대로 돌아온다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-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에너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지 획득과 사용에 대한 흐름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g sans"/>
              </a:rPr>
              <a:t>방벽을 한번에 부수는 강한 보스 몬스터가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10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분에 등장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일반 모드는 처치 시 게임 종료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무한 모드는 처치 후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분마다 더 강해져서 재등장</a:t>
            </a:r>
          </a:p>
        </p:txBody>
      </p:sp>
      <p:pic>
        <p:nvPicPr>
          <p:cNvPr id="25" name="그림 24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4A5C9CB0-6676-0F61-507E-43C10C1EE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3788927" y="3860929"/>
            <a:ext cx="429575" cy="449130"/>
          </a:xfrm>
          <a:prstGeom prst="rect">
            <a:avLst/>
          </a:prstGeom>
        </p:spPr>
      </p:pic>
      <p:pic>
        <p:nvPicPr>
          <p:cNvPr id="26" name="그림 25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725F98D-B295-9F57-B70A-94BD303EF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49" r="75462" b="86498"/>
          <a:stretch/>
        </p:blipFill>
        <p:spPr>
          <a:xfrm>
            <a:off x="5344487" y="3658194"/>
            <a:ext cx="651768" cy="703614"/>
          </a:xfrm>
          <a:prstGeom prst="rect">
            <a:avLst/>
          </a:prstGeom>
        </p:spPr>
      </p:pic>
      <p:pic>
        <p:nvPicPr>
          <p:cNvPr id="28" name="그림 2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EF8D19D-9852-8D80-A0C2-D69889309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2318" r="74124" b="80912"/>
          <a:stretch/>
        </p:blipFill>
        <p:spPr>
          <a:xfrm>
            <a:off x="2189900" y="3637834"/>
            <a:ext cx="651768" cy="703615"/>
          </a:xfrm>
          <a:prstGeom prst="rect">
            <a:avLst/>
          </a:prstGeom>
        </p:spPr>
      </p:pic>
      <p:pic>
        <p:nvPicPr>
          <p:cNvPr id="31" name="그림 30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7C22442A-0653-2574-DA47-3EEC8969CA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750064" y="3622154"/>
            <a:ext cx="639746" cy="775693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E43314EC-8E47-C864-E718-B4763F78EE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35" r="72906" b="97443"/>
          <a:stretch/>
        </p:blipFill>
        <p:spPr>
          <a:xfrm>
            <a:off x="7102726" y="4565745"/>
            <a:ext cx="1852500" cy="2088318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E8B4F24-B11B-CA70-F7EA-ECCCA12217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1010" y="3989641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4A8C485-0BD4-112E-D9F4-B0D7CD2AE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5413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1551BD7-D473-E240-6B09-A74F3A439D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23948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03FA727B-2C33-0055-81EF-7768EF666E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538" b="46221" l="34375" r="48047">
                        <a14:foregroundMark x1="40430" y1="41739" x2="40430" y2="41739"/>
                        <a14:foregroundMark x1="42188" y1="41940" x2="42188" y2="41940"/>
                        <a14:foregroundMark x1="44336" y1="42542" x2="44336" y2="42542"/>
                        <a14:foregroundMark x1="46289" y1="43278" x2="46289" y2="43278"/>
                        <a14:foregroundMark x1="47461" y1="44080" x2="47656" y2="44147"/>
                        <a14:foregroundMark x1="48242" y1="45284" x2="48242" y2="45351"/>
                        <a14:foregroundMark x1="48047" y1="45886" x2="48047" y2="45886"/>
                        <a14:foregroundMark x1="43164" y1="46221" x2="43164" y2="46221"/>
                        <a14:foregroundMark x1="40234" y1="46221" x2="40234" y2="46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9" t="41477" r="50000" b="53680"/>
          <a:stretch/>
        </p:blipFill>
        <p:spPr>
          <a:xfrm>
            <a:off x="8025573" y="3637834"/>
            <a:ext cx="1085265" cy="896937"/>
          </a:xfrm>
          <a:prstGeom prst="rect">
            <a:avLst/>
          </a:prstGeom>
        </p:spPr>
      </p:pic>
      <p:pic>
        <p:nvPicPr>
          <p:cNvPr id="71" name="그림 70" descr="스크린샷이(가) 표시된 사진&#10;&#10;자동 생성된 설명">
            <a:extLst>
              <a:ext uri="{FF2B5EF4-FFF2-40B4-BE49-F238E27FC236}">
                <a16:creationId xmlns:a16="http://schemas.microsoft.com/office/drawing/2014/main" id="{9221239C-EDC0-B161-A971-C41E9D90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9801783" y="3366220"/>
            <a:ext cx="1656728" cy="1190625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92B1DEC-8F08-95D6-7BAD-270C10A16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2537" y="4064183"/>
            <a:ext cx="403860" cy="29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25730-F8AF-6350-766A-5AFB61DD0DC9}"/>
              </a:ext>
            </a:extLst>
          </p:cNvPr>
          <p:cNvSpPr txBox="1">
            <a:spLocks/>
          </p:cNvSpPr>
          <p:nvPr/>
        </p:nvSpPr>
        <p:spPr>
          <a:xfrm>
            <a:off x="5050172" y="4361808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Generator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E12D1B0-B14A-D0AB-7E87-1CBC6F54FC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2920" y="4012369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1C7AD-D6E5-26BB-AC37-7E7D4553BD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1399" y="4310059"/>
            <a:ext cx="128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Energy Sphere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B3DD6-D9D3-AFEE-A654-2B6511AD3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13504" y="4341449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Egg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BFC5E-2565-2A39-D18E-B9ABE8FD58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191" y="439311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Warthog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36BB2-FDC7-015E-C70A-AF6C4F1BAB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2369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7ED6-2B4E-A06C-36FD-7460E8925F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9577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Lumberjack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DC31B-6E1E-F80C-93D6-762BD458AF75}"/>
              </a:ext>
            </a:extLst>
          </p:cNvPr>
          <p:cNvSpPr txBox="1">
            <a:spLocks/>
          </p:cNvSpPr>
          <p:nvPr/>
        </p:nvSpPr>
        <p:spPr>
          <a:xfrm>
            <a:off x="6508230" y="3329502"/>
            <a:ext cx="205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Input E and </a:t>
            </a: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a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"/>
              </a:rPr>
              <a:t>few seconds later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6" name="오디오 105">
            <a:hlinkClick r:id="" action="ppaction://media"/>
            <a:extLst>
              <a:ext uri="{FF2B5EF4-FFF2-40B4-BE49-F238E27FC236}">
                <a16:creationId xmlns:a16="http://schemas.microsoft.com/office/drawing/2014/main" id="{49BBE155-AADB-35CE-5CC0-808D87D00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2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4"/>
    </mc:Choice>
    <mc:Fallback xmlns="">
      <p:transition spd="slow" advTm="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00C1A0-2617-0813-24A7-4BCC69D78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9064"/>
            <a:ext cx="12192000" cy="58348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2BFA84-4047-6C14-D825-2A97E6488F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44317" y="840757"/>
            <a:ext cx="2000633" cy="17183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D54D1-2223-AEDE-7B91-26AE196300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109" y="300453"/>
            <a:ext cx="2191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0409A-870C-4AFA-CD4C-28E39FAC70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2232" y="300453"/>
            <a:ext cx="219106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9F3192-C6CE-851B-D63D-102D17B80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964" y="300453"/>
            <a:ext cx="181000" cy="228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5EED3-DBCA-9028-9F65-32592F5694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87215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특징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EA423-FCF8-8813-9758-E8D3ED9047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090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813AD-9E4C-6F84-16E0-111A2D5A3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0352" y="241218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962D63EB-EB24-41A2-33A2-AAA329E38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1"/>
    </mc:Choice>
    <mc:Fallback xmlns="">
      <p:transition spd="slow" advTm="1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AB46-21C8-AE0D-5679-05D38ECD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394CDD-5BCC-29C3-19FA-D1D7D89093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1DA586-9DF8-CF66-B779-F101177F0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A2C0CF89-8F38-177E-715A-C477A007E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C0086A-9237-7BFC-9FFA-F5F5D61F47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97DAFC-C4A2-4A8A-0B07-7149C405E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109" y="300453"/>
            <a:ext cx="2191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0BBB68-E6F2-36B0-3073-74E1C3268B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232" y="300453"/>
            <a:ext cx="219106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F33F49-F9EA-58CD-EC46-7E82F49EBE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964" y="300453"/>
            <a:ext cx="181000" cy="228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BB6848-EFCA-9DEB-E783-307DD6EDB8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87215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특징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5E66F-31B0-5740-E614-324485CE67A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090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518ADE-C290-84F0-E954-F8CADCCA95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0352" y="241218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44FCD-5BC4-50A4-C975-7B1108686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074" y="745876"/>
            <a:ext cx="4734745" cy="6112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A57E6-AAC0-D100-0319-C2EF933D6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348" y="750842"/>
            <a:ext cx="2671041" cy="6102192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28F5E866-F73F-4422-DB73-1231969D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105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7"/>
    </mc:Choice>
    <mc:Fallback xmlns="">
      <p:transition spd="slow" advTm="3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F0CA-23A2-647E-E070-AEB3866B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956F3-0567-A539-EFAC-3850325CC9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1D82882-F651-C16B-85DB-073B5D576B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21354D55-9735-09E2-F03B-47AFBDFDA1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9B0A2-9A22-F64F-73D4-7C1835884D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커밋기록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A3F555-6167-A922-07BC-D992EE4EC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9" y="1459641"/>
            <a:ext cx="8465382" cy="47346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03ACE-1AEA-294D-C850-CF68F2063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280" y="234159"/>
            <a:ext cx="2429570" cy="6459101"/>
          </a:xfrm>
          <a:prstGeom prst="rect">
            <a:avLst/>
          </a:prstGeom>
        </p:spPr>
      </p:pic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60AD0B74-720E-15FD-00EB-9B044156E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79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8"/>
    </mc:Choice>
    <mc:Fallback xmlns="">
      <p:transition spd="slow" advTm="1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AB41-ACC1-0D04-ABB8-A5AAB07B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1EDA0-CD26-ED36-EF51-B8F0671E5AF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CEDA623-EF86-2DBF-48F5-CE358EE237A2}"/>
              </a:ext>
            </a:extLst>
          </p:cNvPr>
          <p:cNvSpPr>
            <a:spLocks/>
          </p:cNvSpPr>
          <p:nvPr/>
        </p:nvSpPr>
        <p:spPr>
          <a:xfrm>
            <a:off x="196382" y="234159"/>
            <a:ext cx="2493044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D768FF36-6410-D690-9C69-3CB7FB55E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B0E1C7-60CB-C9D5-9331-8EBC71F0C008}"/>
              </a:ext>
            </a:extLst>
          </p:cNvPr>
          <p:cNvSpPr txBox="1">
            <a:spLocks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진척도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B064BC-0076-1B9C-5C02-E5818983B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63670"/>
              </p:ext>
            </p:extLst>
          </p:nvPr>
        </p:nvGraphicFramePr>
        <p:xfrm>
          <a:off x="196381" y="795927"/>
          <a:ext cx="11727640" cy="59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83">
                  <a:extLst>
                    <a:ext uri="{9D8B030D-6E8A-4147-A177-3AD203B41FA5}">
                      <a16:colId xmlns:a16="http://schemas.microsoft.com/office/drawing/2014/main" val="1396521439"/>
                    </a:ext>
                  </a:extLst>
                </a:gridCol>
                <a:gridCol w="4093219">
                  <a:extLst>
                    <a:ext uri="{9D8B030D-6E8A-4147-A177-3AD203B41FA5}">
                      <a16:colId xmlns:a16="http://schemas.microsoft.com/office/drawing/2014/main" val="1982812552"/>
                    </a:ext>
                  </a:extLst>
                </a:gridCol>
                <a:gridCol w="4431999">
                  <a:extLst>
                    <a:ext uri="{9D8B030D-6E8A-4147-A177-3AD203B41FA5}">
                      <a16:colId xmlns:a16="http://schemas.microsoft.com/office/drawing/2014/main" val="603539436"/>
                    </a:ext>
                  </a:extLst>
                </a:gridCol>
                <a:gridCol w="1153739">
                  <a:extLst>
                    <a:ext uri="{9D8B030D-6E8A-4147-A177-3AD203B41FA5}">
                      <a16:colId xmlns:a16="http://schemas.microsoft.com/office/drawing/2014/main" val="3331891995"/>
                    </a:ext>
                  </a:extLst>
                </a:gridCol>
              </a:tblGrid>
              <a:tr h="382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104198"/>
                  </a:ext>
                </a:extLst>
              </a:tr>
              <a:tr h="382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Player, Monsters, Item, UI, font, sound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Player, Monsters, Item, font, sound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529215"/>
                  </a:ext>
                </a:extLst>
              </a:tr>
              <a:tr h="11941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Enums, </a:t>
                      </a:r>
                      <a:r>
                        <a:rPr lang="en-US" altLang="ko-KR" sz="1400" dirty="0" err="1"/>
                        <a:t>InputManager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ObjectManager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ColliderManager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StateMachine</a:t>
                      </a:r>
                      <a:r>
                        <a:rPr lang="en-US" altLang="ko-KR" sz="1400" dirty="0"/>
                        <a:t>, Timer, Component(Collider(box, circle), Camera, Script, Sprite, Transform)</a:t>
                      </a:r>
                    </a:p>
                    <a:p>
                      <a:pPr latinLnBrk="1"/>
                      <a:r>
                        <a:rPr lang="en-US" altLang="ko-KR" sz="1400" dirty="0"/>
                        <a:t>Scene, Application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Enums, </a:t>
                      </a:r>
                      <a:r>
                        <a:rPr lang="en-US" altLang="ko-KR" sz="1400" dirty="0" err="1"/>
                        <a:t>InputManager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ObjectManager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ColliderManager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StateMachine</a:t>
                      </a:r>
                      <a:r>
                        <a:rPr lang="en-US" altLang="ko-KR" sz="1400" dirty="0"/>
                        <a:t>, Timer, Component(Collider(box, circle), Camera, Script, Sprite, Transform)</a:t>
                      </a:r>
                    </a:p>
                    <a:p>
                      <a:pPr latinLnBrk="1"/>
                      <a:r>
                        <a:rPr lang="en-US" altLang="ko-KR" sz="1400" dirty="0"/>
                        <a:t>Scene, Application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26973"/>
                  </a:ext>
                </a:extLst>
              </a:tr>
              <a:tr h="382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Lumberjack, Juggernaut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Lumberjack, Juggernaut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78518"/>
                  </a:ext>
                </a:extLst>
              </a:tr>
              <a:tr h="382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Energy System &amp; Drop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Energy System &amp; Drop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39036"/>
                  </a:ext>
                </a:extLst>
              </a:tr>
              <a:tr h="5342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Zombie, Warthog, Tanker(Boss)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Zombie, Warthog, Tanker(Boss)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77427"/>
                  </a:ext>
                </a:extLst>
              </a:tr>
              <a:tr h="5342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메디킷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통조림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에너지알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에너지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제네레이터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방벽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메디킷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통조림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에너지알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에너지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제네레이터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방벽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811194"/>
                  </a:ext>
                </a:extLst>
              </a:tr>
              <a:tr h="11119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</a:t>
                      </a:r>
                      <a:r>
                        <a:rPr lang="en-US" altLang="ko-KR" dirty="0"/>
                        <a:t>&amp; 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공격음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타격음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ko-KR" altLang="en-US" sz="1400" dirty="0"/>
                        <a:t>몬스터 </a:t>
                      </a:r>
                      <a:r>
                        <a:rPr lang="ko-KR" altLang="en-US" sz="1400" dirty="0" err="1"/>
                        <a:t>타격음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몬스터의 캐릭터 </a:t>
                      </a:r>
                      <a:r>
                        <a:rPr lang="ko-KR" altLang="en-US" sz="1400" dirty="0" err="1"/>
                        <a:t>발견음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아이템 획득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나무 </a:t>
                      </a:r>
                      <a:r>
                        <a:rPr lang="ko-KR" altLang="en-US" sz="1400" dirty="0" err="1"/>
                        <a:t>캐는소리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배고픔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아이템 수 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상호작용 </a:t>
                      </a:r>
                      <a:r>
                        <a:rPr lang="en-US" altLang="ko-KR" sz="1400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공격음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ko-KR" altLang="en-US" sz="1400" dirty="0"/>
                        <a:t>몬스터 </a:t>
                      </a:r>
                      <a:r>
                        <a:rPr lang="ko-KR" altLang="en-US" sz="1400" dirty="0" err="1"/>
                        <a:t>타격음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몬스터의 캐릭터 </a:t>
                      </a:r>
                      <a:r>
                        <a:rPr lang="ko-KR" altLang="en-US" sz="1400" dirty="0" err="1"/>
                        <a:t>발견음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아이템 획득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나무 </a:t>
                      </a:r>
                      <a:r>
                        <a:rPr lang="ko-KR" altLang="en-US" sz="1400" dirty="0" err="1"/>
                        <a:t>캐는소리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배고픔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아이템 수 </a:t>
                      </a:r>
                      <a:r>
                        <a:rPr lang="en-US" altLang="ko-KR" sz="1400" dirty="0"/>
                        <a:t>UI, </a:t>
                      </a:r>
                      <a:r>
                        <a:rPr lang="ko-KR" altLang="en-US" sz="1400" dirty="0"/>
                        <a:t>상호작용 </a:t>
                      </a:r>
                      <a:r>
                        <a:rPr lang="en-US" altLang="ko-KR" sz="1400" dirty="0"/>
                        <a:t>UI (UI </a:t>
                      </a:r>
                      <a:r>
                        <a:rPr lang="ko-KR" altLang="en-US" sz="1400" dirty="0"/>
                        <a:t>모두 </a:t>
                      </a:r>
                      <a:r>
                        <a:rPr lang="ko-KR" altLang="en-US" sz="1400" dirty="0" err="1"/>
                        <a:t>리소스없이</a:t>
                      </a:r>
                      <a:r>
                        <a:rPr lang="ko-KR" altLang="en-US" sz="1400" dirty="0"/>
                        <a:t> 텍스트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5111"/>
                  </a:ext>
                </a:extLst>
              </a:tr>
              <a:tr h="974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추가적으로 한 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방벽 경직 및 무적시간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각성 크리티컬 공격 시 캐릭터 </a:t>
                      </a:r>
                      <a:r>
                        <a:rPr lang="ko-KR" altLang="en-US" sz="1400" dirty="0" err="1"/>
                        <a:t>백스텝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출현장면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특수공격 및 사운드</a:t>
                      </a:r>
                      <a:r>
                        <a:rPr lang="en-US" altLang="ko-KR" sz="1400" dirty="0"/>
                        <a:t>, y</a:t>
                      </a:r>
                      <a:r>
                        <a:rPr lang="ko-KR" altLang="en-US" sz="1400" dirty="0"/>
                        <a:t>값에 따른 오브젝트 깊이표현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09648"/>
                  </a:ext>
                </a:extLst>
              </a:tr>
            </a:tbl>
          </a:graphicData>
        </a:graphic>
      </p:graphicFrame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AA04BFD-FE46-0BD8-D3A4-CBC94E1EA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34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9"/>
    </mc:Choice>
    <mc:Fallback>
      <p:transition spd="slow" advTm="2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FA08-B680-B390-13A8-1015DA94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4D208-656B-5D41-8E9D-1A6D9D9EDE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93AA62-FCEE-C2DF-1C6F-2F07BB932D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40CF98F7-A995-178F-8F68-A59E68396E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23FF8D-4BA8-A4FD-E641-2553A1CB94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커밋기록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D8443-D6F4-555A-4C1D-2027E4E5F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2" y="1305291"/>
            <a:ext cx="5840943" cy="412587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37C0D2-B35E-800C-C8AB-E056D74F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75770"/>
              </p:ext>
            </p:extLst>
          </p:nvPr>
        </p:nvGraphicFramePr>
        <p:xfrm>
          <a:off x="8368705" y="462280"/>
          <a:ext cx="3725104" cy="6147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963">
                  <a:extLst>
                    <a:ext uri="{9D8B030D-6E8A-4147-A177-3AD203B41FA5}">
                      <a16:colId xmlns:a16="http://schemas.microsoft.com/office/drawing/2014/main" val="1361943025"/>
                    </a:ext>
                  </a:extLst>
                </a:gridCol>
                <a:gridCol w="1575141">
                  <a:extLst>
                    <a:ext uri="{9D8B030D-6E8A-4147-A177-3AD203B41FA5}">
                      <a16:colId xmlns:a16="http://schemas.microsoft.com/office/drawing/2014/main" val="3598122088"/>
                    </a:ext>
                  </a:extLst>
                </a:gridCol>
              </a:tblGrid>
              <a:tr h="683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21685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340757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572095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410315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Nov 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886027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Nov 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581521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Nov 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04730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Nov 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7845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Dec 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2496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93F8CC9-0FB7-1B80-1EDF-6388FF2CB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135" y="398899"/>
            <a:ext cx="2429570" cy="6459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40C6A7-04EB-27E0-A665-D399C3063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643" y="201437"/>
            <a:ext cx="1161272" cy="220495"/>
          </a:xfrm>
          <a:prstGeom prst="rect">
            <a:avLst/>
          </a:prstGeom>
        </p:spPr>
      </p:pic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638C7BA2-03FD-52B6-CE61-6EADC2D77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149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5"/>
    </mc:Choice>
    <mc:Fallback>
      <p:transition spd="slow" advTm="1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649</Words>
  <Application>Microsoft Office PowerPoint</Application>
  <PresentationFormat>와이드스크린</PresentationFormat>
  <Paragraphs>131</Paragraphs>
  <Slides>8</Slides>
  <Notes>8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gg sans</vt:lpstr>
      <vt:lpstr>noto</vt:lpstr>
      <vt:lpstr>맑은 고딕</vt:lpstr>
      <vt:lpstr>Arial</vt:lpstr>
      <vt:lpstr>Segoe UI Variable Small</vt:lpstr>
      <vt:lpstr>Office 테마</vt:lpstr>
      <vt:lpstr>Death Around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이윤상(2021180026)</dc:creator>
  <cp:lastModifiedBy>이윤상(2021180026)</cp:lastModifiedBy>
  <cp:revision>5</cp:revision>
  <dcterms:created xsi:type="dcterms:W3CDTF">2024-10-13T02:24:49Z</dcterms:created>
  <dcterms:modified xsi:type="dcterms:W3CDTF">2024-12-05T00:59:10Z</dcterms:modified>
</cp:coreProperties>
</file>